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7" r:id="rId5"/>
    <p:sldId id="271" r:id="rId6"/>
    <p:sldId id="283" r:id="rId7"/>
    <p:sldId id="272" r:id="rId8"/>
    <p:sldId id="286" r:id="rId9"/>
    <p:sldId id="287" r:id="rId10"/>
    <p:sldId id="264" r:id="rId11"/>
    <p:sldId id="28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1800"/>
    <a:srgbClr val="90555C"/>
    <a:srgbClr val="E5B882"/>
    <a:srgbClr val="F7D6C8"/>
    <a:srgbClr val="E29A56"/>
    <a:srgbClr val="393636"/>
    <a:srgbClr val="EEEEEF"/>
    <a:srgbClr val="555353"/>
    <a:srgbClr val="DE72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DADB-131B-44E5-B452-A367D5D1C0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A4C27-6EDE-4EC7-A7F2-7953C587FF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1.png"/><Relationship Id="rId7" Type="http://schemas.openxmlformats.org/officeDocument/2006/relationships/image" Target="../media/image5.png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10.jpeg"/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437380" y="3604895"/>
            <a:ext cx="17100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i="1" dirty="0" smtClean="0">
                <a:solidFill>
                  <a:srgbClr val="DE721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Café</a:t>
            </a:r>
            <a:endParaRPr lang="en-US" altLang="zh-CN" sz="2800" b="1" i="1" dirty="0" smtClean="0">
              <a:solidFill>
                <a:srgbClr val="DE721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98260" y="1678940"/>
            <a:ext cx="540702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>
                <a:solidFill>
                  <a:srgbClr val="3B1800"/>
                </a:solidFill>
                <a:latin typeface="楷体" panose="02010609060101010101" charset="-122"/>
                <a:ea typeface="楷体" panose="02010609060101010101" charset="-122"/>
              </a:rPr>
              <a:t>面向对象角度谈</a:t>
            </a:r>
            <a:endParaRPr lang="zh-CN" altLang="en-US" sz="4000">
              <a:solidFill>
                <a:srgbClr val="3B1800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 algn="ctr"/>
            <a:r>
              <a:rPr lang="zh-CN" altLang="en-US" sz="4000">
                <a:solidFill>
                  <a:srgbClr val="3B1800"/>
                </a:solidFill>
                <a:latin typeface="楷体" panose="02010609060101010101" charset="-122"/>
                <a:ea typeface="楷体" panose="02010609060101010101" charset="-122"/>
              </a:rPr>
              <a:t>一家有温度的咖啡店</a:t>
            </a:r>
            <a:endParaRPr lang="zh-CN" altLang="en-US" sz="4000">
              <a:solidFill>
                <a:srgbClr val="3B1800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75040" y="4919345"/>
            <a:ext cx="2405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>
                <a:solidFill>
                  <a:srgbClr val="3B1800"/>
                </a:solidFill>
              </a:rPr>
              <a:t>店长：陈旻佳</a:t>
            </a:r>
            <a:endParaRPr lang="zh-CN" altLang="en-US" sz="2400">
              <a:solidFill>
                <a:srgbClr val="3B1800"/>
              </a:solidFill>
            </a:endParaRPr>
          </a:p>
          <a:p>
            <a:pPr algn="ctr"/>
            <a:r>
              <a:rPr lang="en-US" altLang="zh-CN" sz="2400">
                <a:solidFill>
                  <a:srgbClr val="3B1800"/>
                </a:solidFill>
              </a:rPr>
              <a:t>2019</a:t>
            </a:r>
            <a:r>
              <a:rPr lang="zh-CN" altLang="en-US" sz="2400">
                <a:solidFill>
                  <a:srgbClr val="3B1800"/>
                </a:solidFill>
              </a:rPr>
              <a:t>年</a:t>
            </a:r>
            <a:r>
              <a:rPr lang="en-US" altLang="zh-CN" sz="2400">
                <a:solidFill>
                  <a:srgbClr val="3B1800"/>
                </a:solidFill>
              </a:rPr>
              <a:t>3</a:t>
            </a:r>
            <a:r>
              <a:rPr lang="zh-CN" altLang="en-US" sz="2400">
                <a:solidFill>
                  <a:srgbClr val="3B1800"/>
                </a:solidFill>
              </a:rPr>
              <a:t>月</a:t>
            </a:r>
            <a:r>
              <a:rPr lang="en-US" altLang="zh-CN" sz="2400">
                <a:solidFill>
                  <a:srgbClr val="3B1800"/>
                </a:solidFill>
              </a:rPr>
              <a:t>19</a:t>
            </a:r>
            <a:r>
              <a:rPr lang="zh-CN" altLang="en-US" sz="2400">
                <a:solidFill>
                  <a:srgbClr val="3B1800"/>
                </a:solidFill>
              </a:rPr>
              <a:t>日</a:t>
            </a:r>
            <a:endParaRPr lang="zh-CN" altLang="en-US" sz="2400">
              <a:solidFill>
                <a:srgbClr val="3B18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847850" y="279400"/>
            <a:ext cx="54889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rgbClr val="3B1800"/>
                </a:solidFill>
              </a:rPr>
              <a:t>面向对象六大原则：</a:t>
            </a:r>
            <a:endParaRPr lang="zh-CN" altLang="en-US" sz="4000">
              <a:solidFill>
                <a:srgbClr val="3B180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22580" y="986155"/>
            <a:ext cx="12237720" cy="61239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3B1800"/>
                </a:solidFill>
              </a:rPr>
              <a:t>开闭原则：</a:t>
            </a:r>
            <a:r>
              <a:rPr lang="en-US" altLang="zh-CN" sz="2800" b="1">
                <a:solidFill>
                  <a:srgbClr val="3B1800"/>
                </a:solidFill>
              </a:rPr>
              <a:t>对扩展开放，对修改关闭。</a:t>
            </a:r>
            <a:r>
              <a:rPr lang="zh-CN" altLang="en-US" sz="2800" b="1">
                <a:solidFill>
                  <a:srgbClr val="3B1800"/>
                </a:solidFill>
              </a:rPr>
              <a:t>增加新功能，不改变原有代码。</a:t>
            </a:r>
            <a:endParaRPr lang="zh-CN" altLang="en-US" sz="2800" b="1">
              <a:solidFill>
                <a:srgbClr val="3B1800"/>
              </a:solidFill>
            </a:endParaRPr>
          </a:p>
          <a:p>
            <a:r>
              <a:rPr lang="en-US" altLang="zh-CN" sz="2800">
                <a:solidFill>
                  <a:srgbClr val="3B1800"/>
                </a:solidFill>
              </a:rPr>
              <a:t>		———&gt;</a:t>
            </a:r>
            <a:r>
              <a:rPr lang="zh-CN" altLang="en-US" sz="2800">
                <a:solidFill>
                  <a:srgbClr val="3B1800"/>
                </a:solidFill>
              </a:rPr>
              <a:t>当增加新的接单方式,抽象的平台不变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zh-CN" altLang="en-US" sz="2800" b="1">
                <a:solidFill>
                  <a:srgbClr val="3B1800"/>
                </a:solidFill>
              </a:rPr>
              <a:t>单一职责</a:t>
            </a:r>
            <a:r>
              <a:rPr lang="zh-CN" altLang="en-US" sz="2800">
                <a:solidFill>
                  <a:srgbClr val="3B1800"/>
                </a:solidFill>
              </a:rPr>
              <a:t>：</a:t>
            </a:r>
            <a:r>
              <a:rPr lang="zh-CN" altLang="en-US" sz="2800" b="1">
                <a:solidFill>
                  <a:srgbClr val="3B1800"/>
                </a:solidFill>
              </a:rPr>
              <a:t>一个类有且只有一个改变它的原因</a:t>
            </a:r>
            <a:endParaRPr lang="zh-CN" altLang="en-US" sz="2800" b="1">
              <a:solidFill>
                <a:srgbClr val="3B1800"/>
              </a:solidFill>
            </a:endParaRPr>
          </a:p>
          <a:p>
            <a:r>
              <a:rPr lang="en-US" altLang="zh-CN" sz="2800">
                <a:solidFill>
                  <a:srgbClr val="3B1800"/>
                </a:solidFill>
              </a:rPr>
              <a:t>		———&gt;</a:t>
            </a:r>
            <a:r>
              <a:rPr lang="zh-CN" altLang="en-US" sz="2800">
                <a:solidFill>
                  <a:srgbClr val="3B1800"/>
                </a:solidFill>
              </a:rPr>
              <a:t>每种平台只有一种具体的接单方式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zh-CN" altLang="en-US" sz="2800" b="1">
                <a:solidFill>
                  <a:srgbClr val="3B1800"/>
                </a:solidFill>
              </a:rPr>
              <a:t>依赖倒置(用谁?)</a:t>
            </a:r>
            <a:r>
              <a:rPr lang="zh-CN" altLang="en-US" sz="2800">
                <a:solidFill>
                  <a:srgbClr val="3B1800"/>
                </a:solidFill>
              </a:rPr>
              <a:t>：</a:t>
            </a:r>
            <a:r>
              <a:rPr lang="zh-CN" altLang="en-US" sz="2800" b="1">
                <a:solidFill>
                  <a:srgbClr val="3B1800"/>
                </a:solidFill>
              </a:rPr>
              <a:t>客户端代码(调用的类)尽量依赖(使用)抽象</a:t>
            </a:r>
            <a:endParaRPr lang="zh-CN" altLang="en-US" sz="2800" b="1">
              <a:solidFill>
                <a:srgbClr val="3B1800"/>
              </a:solidFill>
            </a:endParaRPr>
          </a:p>
          <a:p>
            <a:r>
              <a:rPr lang="en-US" altLang="zh-CN" sz="2800">
                <a:solidFill>
                  <a:srgbClr val="3B1800"/>
                </a:solidFill>
              </a:rPr>
              <a:t>		———&gt;</a:t>
            </a:r>
            <a:r>
              <a:rPr lang="zh-CN" altLang="en-US" sz="2800">
                <a:solidFill>
                  <a:srgbClr val="3B1800"/>
                </a:solidFill>
              </a:rPr>
              <a:t>骑手调用抽象的平台接单方式,没有调用具体平台接单方式.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zh-CN" altLang="en-US" sz="2800" b="1">
                <a:solidFill>
                  <a:srgbClr val="3B1800"/>
                </a:solidFill>
              </a:rPr>
              <a:t>组合复用(用法?)</a:t>
            </a:r>
            <a:r>
              <a:rPr lang="zh-CN" altLang="en-US" sz="2800">
                <a:solidFill>
                  <a:srgbClr val="3B1800"/>
                </a:solidFill>
              </a:rPr>
              <a:t>：</a:t>
            </a:r>
            <a:r>
              <a:rPr lang="zh-CN" altLang="en-US" sz="2800" b="1">
                <a:solidFill>
                  <a:srgbClr val="3B1800"/>
                </a:solidFill>
              </a:rPr>
              <a:t>如果仅仅为了代码复用优先选择组合复用，而非继承复用。</a:t>
            </a:r>
            <a:endParaRPr lang="zh-CN" altLang="en-US" sz="2800" b="1">
              <a:solidFill>
                <a:srgbClr val="3B1800"/>
              </a:solidFill>
            </a:endParaRPr>
          </a:p>
          <a:p>
            <a:r>
              <a:rPr lang="en-US" altLang="zh-CN" sz="2800">
                <a:solidFill>
                  <a:srgbClr val="3B1800"/>
                </a:solidFill>
              </a:rPr>
              <a:t>		———&gt;</a:t>
            </a:r>
            <a:r>
              <a:rPr lang="zh-CN" altLang="en-US" sz="2800">
                <a:solidFill>
                  <a:srgbClr val="3B1800"/>
                </a:solidFill>
              </a:rPr>
              <a:t>骑手与接单方式是组合关系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zh-CN" altLang="en-US" sz="2800" b="1">
                <a:solidFill>
                  <a:srgbClr val="3B1800"/>
                </a:solidFill>
              </a:rPr>
              <a:t>里氏替换</a:t>
            </a:r>
            <a:r>
              <a:rPr lang="zh-CN" altLang="en-US" sz="2800">
                <a:solidFill>
                  <a:srgbClr val="3B1800"/>
                </a:solidFill>
              </a:rPr>
              <a:t>：</a:t>
            </a:r>
            <a:r>
              <a:rPr lang="zh-CN" altLang="en-US" sz="2800" b="1">
                <a:solidFill>
                  <a:srgbClr val="3B1800"/>
                </a:solidFill>
              </a:rPr>
              <a:t>父类出现的地方可以被子类替换，在替换后依然保持原功能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en-US" altLang="zh-CN" sz="2800">
                <a:solidFill>
                  <a:srgbClr val="3B1800"/>
                </a:solidFill>
              </a:rPr>
              <a:t>		———&gt;</a:t>
            </a:r>
            <a:r>
              <a:rPr lang="zh-CN" altLang="en-US" sz="2800">
                <a:solidFill>
                  <a:srgbClr val="3B1800"/>
                </a:solidFill>
              </a:rPr>
              <a:t>重写时通过super()调用父类方法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zh-CN" altLang="en-US" sz="2800" b="1">
                <a:solidFill>
                  <a:srgbClr val="3B1800"/>
                </a:solidFill>
              </a:rPr>
              <a:t>迪米特</a:t>
            </a:r>
            <a:r>
              <a:rPr lang="zh-CN" altLang="en-US" sz="2800">
                <a:solidFill>
                  <a:srgbClr val="3B1800"/>
                </a:solidFill>
              </a:rPr>
              <a:t>：</a:t>
            </a:r>
            <a:r>
              <a:rPr lang="zh-CN" altLang="en-US" sz="2800" b="1">
                <a:solidFill>
                  <a:srgbClr val="3B1800"/>
                </a:solidFill>
              </a:rPr>
              <a:t>类与类交互时，在满足功能要求的基础上，传递的数据量越少越好。因为这样可能降低耦合度。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en-US" altLang="zh-CN" sz="2800">
                <a:solidFill>
                  <a:srgbClr val="3B1800"/>
                </a:solidFill>
              </a:rPr>
              <a:t>		———&gt;</a:t>
            </a:r>
            <a:r>
              <a:rPr lang="zh-CN" altLang="en-US" sz="2800">
                <a:solidFill>
                  <a:srgbClr val="3B1800"/>
                </a:solidFill>
              </a:rPr>
              <a:t>骑手与各种接单方式低耦合。</a:t>
            </a:r>
            <a:endParaRPr lang="zh-CN" altLang="en-US" sz="2800">
              <a:solidFill>
                <a:srgbClr val="3B1800"/>
              </a:solidFill>
            </a:endParaRPr>
          </a:p>
          <a:p>
            <a:endParaRPr lang="zh-CN" altLang="en-US" sz="2800">
              <a:solidFill>
                <a:srgbClr val="3B18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820" y="2773680"/>
            <a:ext cx="2225040" cy="22250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618605" y="1062355"/>
            <a:ext cx="31794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rgbClr val="3B1800"/>
                </a:solidFill>
              </a:rPr>
              <a:t>类 与 对象</a:t>
            </a:r>
            <a:endParaRPr lang="zh-CN" altLang="en-US" sz="4800">
              <a:solidFill>
                <a:srgbClr val="3B18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285" y="2888615"/>
            <a:ext cx="1994535" cy="1994535"/>
          </a:xfrm>
          <a:prstGeom prst="rect">
            <a:avLst/>
          </a:prstGeom>
        </p:spPr>
      </p:pic>
      <p:pic>
        <p:nvPicPr>
          <p:cNvPr id="7" name="图片 6" descr="3ad2002f29eaaa1619f9570d10611a8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2865" y="3231515"/>
            <a:ext cx="1804035" cy="1468120"/>
          </a:xfrm>
          <a:prstGeom prst="rect">
            <a:avLst/>
          </a:prstGeom>
        </p:spPr>
      </p:pic>
      <p:pic>
        <p:nvPicPr>
          <p:cNvPr id="16" name="图片 15" descr="f3f4661580fdc32c764804597074717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390" y="540385"/>
            <a:ext cx="3738245" cy="38023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068695" y="4883150"/>
            <a:ext cx="1886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3B1800"/>
                </a:solidFill>
              </a:rPr>
              <a:t>摩卡</a:t>
            </a:r>
            <a:endParaRPr lang="zh-CN" altLang="en-US" sz="2800">
              <a:solidFill>
                <a:srgbClr val="3B18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305415" y="4883150"/>
            <a:ext cx="1886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3B1800"/>
                </a:solidFill>
              </a:rPr>
              <a:t>香草拿铁</a:t>
            </a:r>
            <a:endParaRPr lang="zh-CN" altLang="en-US" sz="2800">
              <a:solidFill>
                <a:srgbClr val="3B18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867015" y="4883150"/>
            <a:ext cx="2188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3B1800"/>
                </a:solidFill>
              </a:rPr>
              <a:t>焦糖玛奇朵</a:t>
            </a:r>
            <a:endParaRPr lang="zh-CN" altLang="en-US" sz="2800">
              <a:solidFill>
                <a:srgbClr val="3B1800"/>
              </a:solidFill>
            </a:endParaRPr>
          </a:p>
        </p:txBody>
      </p:sp>
      <p:cxnSp>
        <p:nvCxnSpPr>
          <p:cNvPr id="11" name="直接箭头连接符 10"/>
          <p:cNvCxnSpPr>
            <a:stCxn id="6" idx="1"/>
          </p:cNvCxnSpPr>
          <p:nvPr/>
        </p:nvCxnSpPr>
        <p:spPr>
          <a:xfrm flipH="1">
            <a:off x="3966210" y="1477645"/>
            <a:ext cx="2652395" cy="547370"/>
          </a:xfrm>
          <a:prstGeom prst="straightConnector1">
            <a:avLst/>
          </a:prstGeom>
          <a:ln w="63500">
            <a:solidFill>
              <a:srgbClr val="E5B88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8488680" y="1892300"/>
            <a:ext cx="15875" cy="1356995"/>
          </a:xfrm>
          <a:prstGeom prst="straightConnector1">
            <a:avLst/>
          </a:prstGeom>
          <a:ln w="63500">
            <a:solidFill>
              <a:srgbClr val="E5B88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039235" y="1062355"/>
            <a:ext cx="2162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3B1800"/>
                </a:solidFill>
              </a:rPr>
              <a:t>抽抽抽抽抽</a:t>
            </a:r>
            <a:r>
              <a:rPr lang="zh-CN" altLang="en-US" sz="3200" u="sng">
                <a:solidFill>
                  <a:srgbClr val="3B1800"/>
                </a:solidFill>
              </a:rPr>
              <a:t>抽象</a:t>
            </a:r>
            <a:endParaRPr lang="zh-CN" altLang="en-US" sz="3200" u="sng">
              <a:solidFill>
                <a:srgbClr val="3B18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612505" y="2301875"/>
            <a:ext cx="20262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rgbClr val="3B1800"/>
                </a:solidFill>
              </a:rPr>
              <a:t>具体</a:t>
            </a:r>
            <a:endParaRPr lang="zh-CN" altLang="en-US" sz="3200">
              <a:solidFill>
                <a:srgbClr val="3B18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260" y="1208349"/>
            <a:ext cx="3947586" cy="359355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753610" y="544830"/>
            <a:ext cx="31794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什么是对象</a:t>
            </a:r>
            <a:endParaRPr lang="zh-CN" altLang="en-US" sz="4000"/>
          </a:p>
        </p:txBody>
      </p:sp>
      <p:sp>
        <p:nvSpPr>
          <p:cNvPr id="7" name="圆角矩形 6"/>
          <p:cNvSpPr/>
          <p:nvPr/>
        </p:nvSpPr>
        <p:spPr>
          <a:xfrm>
            <a:off x="930275" y="680085"/>
            <a:ext cx="1713230" cy="657860"/>
          </a:xfrm>
          <a:prstGeom prst="roundRect">
            <a:avLst/>
          </a:prstGeom>
          <a:solidFill>
            <a:srgbClr val="E29A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/>
              <a:t>品牌</a:t>
            </a:r>
            <a:endParaRPr lang="zh-CN" altLang="en-US" sz="3200"/>
          </a:p>
        </p:txBody>
      </p:sp>
      <p:sp>
        <p:nvSpPr>
          <p:cNvPr id="8" name="圆角矩形 7"/>
          <p:cNvSpPr/>
          <p:nvPr/>
        </p:nvSpPr>
        <p:spPr>
          <a:xfrm>
            <a:off x="930275" y="1693545"/>
            <a:ext cx="1713230" cy="657860"/>
          </a:xfrm>
          <a:prstGeom prst="roundRect">
            <a:avLst/>
          </a:prstGeom>
          <a:solidFill>
            <a:srgbClr val="E29A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/>
              <a:t>价格</a:t>
            </a:r>
            <a:endParaRPr lang="zh-CN" altLang="en-US" sz="3200"/>
          </a:p>
        </p:txBody>
      </p:sp>
      <p:sp>
        <p:nvSpPr>
          <p:cNvPr id="13" name="圆角矩形 12"/>
          <p:cNvSpPr/>
          <p:nvPr/>
        </p:nvSpPr>
        <p:spPr>
          <a:xfrm>
            <a:off x="930275" y="2503805"/>
            <a:ext cx="1713230" cy="657860"/>
          </a:xfrm>
          <a:prstGeom prst="roundRect">
            <a:avLst/>
          </a:prstGeom>
          <a:solidFill>
            <a:srgbClr val="E29A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/>
              <a:t>名称</a:t>
            </a:r>
            <a:endParaRPr lang="zh-CN" altLang="en-US" sz="3200"/>
          </a:p>
        </p:txBody>
      </p:sp>
      <p:sp>
        <p:nvSpPr>
          <p:cNvPr id="14" name="圆角矩形 13"/>
          <p:cNvSpPr/>
          <p:nvPr/>
        </p:nvSpPr>
        <p:spPr>
          <a:xfrm>
            <a:off x="930275" y="3629660"/>
            <a:ext cx="2143125" cy="657860"/>
          </a:xfrm>
          <a:prstGeom prst="roundRect">
            <a:avLst/>
          </a:prstGeom>
          <a:solidFill>
            <a:srgbClr val="E29A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/>
              <a:t>全脂牛奶</a:t>
            </a:r>
            <a:endParaRPr lang="zh-CN" altLang="en-US" sz="3200"/>
          </a:p>
        </p:txBody>
      </p:sp>
      <p:sp>
        <p:nvSpPr>
          <p:cNvPr id="15" name="圆角矩形 14"/>
          <p:cNvSpPr/>
          <p:nvPr/>
        </p:nvSpPr>
        <p:spPr>
          <a:xfrm>
            <a:off x="930275" y="4639945"/>
            <a:ext cx="2143125" cy="657860"/>
          </a:xfrm>
          <a:prstGeom prst="roundRect">
            <a:avLst/>
          </a:prstGeom>
          <a:solidFill>
            <a:srgbClr val="E29A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/>
              <a:t>黑咖啡</a:t>
            </a:r>
            <a:endParaRPr lang="zh-CN" altLang="en-US" sz="3200"/>
          </a:p>
        </p:txBody>
      </p:sp>
      <p:sp>
        <p:nvSpPr>
          <p:cNvPr id="17" name="圆角矩形 16"/>
          <p:cNvSpPr/>
          <p:nvPr/>
        </p:nvSpPr>
        <p:spPr>
          <a:xfrm>
            <a:off x="9270365" y="1251585"/>
            <a:ext cx="2014855" cy="829945"/>
          </a:xfrm>
          <a:prstGeom prst="roundRect">
            <a:avLst/>
          </a:prstGeom>
          <a:gradFill>
            <a:gsLst>
              <a:gs pos="44000">
                <a:srgbClr val="F5CBB8"/>
              </a:gs>
              <a:gs pos="0">
                <a:srgbClr val="F8DCD0"/>
              </a:gs>
              <a:gs pos="100000">
                <a:srgbClr val="F1B9A0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提神醒脑</a:t>
            </a:r>
            <a:endParaRPr lang="zh-CN" altLang="en-US" sz="2800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9060180" y="2590165"/>
            <a:ext cx="2435225" cy="829945"/>
          </a:xfrm>
          <a:prstGeom prst="roundRect">
            <a:avLst/>
          </a:prstGeom>
          <a:gradFill>
            <a:gsLst>
              <a:gs pos="44000">
                <a:srgbClr val="F5CBB8"/>
              </a:gs>
              <a:gs pos="0">
                <a:srgbClr val="F8DCD0"/>
              </a:gs>
              <a:gs pos="100000">
                <a:srgbClr val="F1B9A0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</a:rPr>
              <a:t>彰显品位</a:t>
            </a:r>
            <a:endParaRPr lang="zh-CN" altLang="en-US" sz="2800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3308985" y="4533265"/>
            <a:ext cx="1983105" cy="2026920"/>
          </a:xfrm>
          <a:prstGeom prst="ellipse">
            <a:avLst/>
          </a:prstGeom>
          <a:solidFill>
            <a:srgbClr val="E29A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7287260" y="4533265"/>
            <a:ext cx="1983105" cy="2026920"/>
          </a:xfrm>
          <a:prstGeom prst="ellipse">
            <a:avLst/>
          </a:prstGeom>
          <a:solidFill>
            <a:srgbClr val="F7D6C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3653790" y="5168265"/>
            <a:ext cx="19621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bg1"/>
                </a:solidFill>
              </a:rPr>
              <a:t>属性</a:t>
            </a:r>
            <a:endParaRPr lang="zh-CN" altLang="en-US" sz="4000">
              <a:solidFill>
                <a:schemeClr val="bg1"/>
              </a:solidFill>
            </a:endParaRPr>
          </a:p>
        </p:txBody>
      </p:sp>
      <p:cxnSp>
        <p:nvCxnSpPr>
          <p:cNvPr id="30" name="直接连接符 29"/>
          <p:cNvCxnSpPr/>
          <p:nvPr/>
        </p:nvCxnSpPr>
        <p:spPr>
          <a:xfrm flipV="1">
            <a:off x="5540375" y="5557520"/>
            <a:ext cx="1433830" cy="21590"/>
          </a:xfrm>
          <a:prstGeom prst="line">
            <a:avLst/>
          </a:prstGeom>
          <a:ln w="101600" cmpd="sng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6252845" y="4899660"/>
            <a:ext cx="9525" cy="1243330"/>
          </a:xfrm>
          <a:prstGeom prst="line">
            <a:avLst/>
          </a:prstGeom>
          <a:ln w="1016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7651115" y="5168265"/>
            <a:ext cx="19621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tx1">
                    <a:lumMod val="85000"/>
                    <a:lumOff val="15000"/>
                  </a:schemeClr>
                </a:solidFill>
              </a:rPr>
              <a:t>方法</a:t>
            </a:r>
            <a:endParaRPr lang="zh-CN" altLang="en-US" sz="40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37689" y="357183"/>
            <a:ext cx="11285482" cy="6144905"/>
          </a:xfrm>
          <a:prstGeom prst="rect">
            <a:avLst/>
          </a:prstGeom>
          <a:solidFill>
            <a:srgbClr val="EEE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Rectangle: Rounded Corners 6"/>
          <p:cNvSpPr/>
          <p:nvPr/>
        </p:nvSpPr>
        <p:spPr>
          <a:xfrm>
            <a:off x="453390" y="1068705"/>
            <a:ext cx="4180840" cy="5432425"/>
          </a:xfrm>
          <a:prstGeom prst="roundRect">
            <a:avLst>
              <a:gd name="adj" fmla="val 4345"/>
            </a:avLst>
          </a:prstGeom>
          <a:solidFill>
            <a:schemeClr val="bg1"/>
          </a:solidFill>
          <a:ln>
            <a:noFill/>
          </a:ln>
          <a:effectLst>
            <a:outerShdw blurRad="482600" dist="165100" dir="5400000" algn="t" rotWithShape="0">
              <a:schemeClr val="tx1">
                <a:lumMod val="90000"/>
                <a:lumOff val="10000"/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: Rounded Corners 6"/>
          <p:cNvSpPr/>
          <p:nvPr/>
        </p:nvSpPr>
        <p:spPr>
          <a:xfrm>
            <a:off x="5354955" y="233680"/>
            <a:ext cx="4481195" cy="1430020"/>
          </a:xfrm>
          <a:prstGeom prst="roundRect">
            <a:avLst>
              <a:gd name="adj" fmla="val 4345"/>
            </a:avLst>
          </a:prstGeom>
          <a:solidFill>
            <a:schemeClr val="bg1"/>
          </a:solidFill>
          <a:ln>
            <a:noFill/>
          </a:ln>
          <a:effectLst>
            <a:outerShdw blurRad="482600" dist="165100" dir="5400000" algn="t" rotWithShape="0">
              <a:schemeClr val="tx1">
                <a:lumMod val="90000"/>
                <a:lumOff val="10000"/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f3f4661580fdc32c764804597074717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50" y="5050790"/>
            <a:ext cx="2286000" cy="12090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91260" y="121285"/>
            <a:ext cx="21475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>
                <a:solidFill>
                  <a:srgbClr val="3B1800"/>
                </a:solidFill>
              </a:rPr>
              <a:t>类变量</a:t>
            </a:r>
            <a:endParaRPr lang="zh-CN" altLang="en-US" sz="4400" b="1">
              <a:solidFill>
                <a:srgbClr val="3B1800"/>
              </a:solidFill>
            </a:endParaRPr>
          </a:p>
        </p:txBody>
      </p:sp>
      <p:pic>
        <p:nvPicPr>
          <p:cNvPr id="11" name="图片 10" descr="afbefe5ba8edaae5f58bb4cb1ed0d129"/>
          <p:cNvPicPr>
            <a:picLocks noChangeAspect="1"/>
          </p:cNvPicPr>
          <p:nvPr/>
        </p:nvPicPr>
        <p:blipFill>
          <a:blip r:embed="rId3"/>
          <a:srcRect l="3240" t="3346" r="6153" b="12614"/>
          <a:stretch>
            <a:fillRect/>
          </a:stretch>
        </p:blipFill>
        <p:spPr>
          <a:xfrm flipH="1">
            <a:off x="2152650" y="3747770"/>
            <a:ext cx="1991360" cy="1224280"/>
          </a:xfrm>
          <a:prstGeom prst="rect">
            <a:avLst/>
          </a:prstGeom>
          <a:effectLst>
            <a:outerShdw blurRad="203200" dist="101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图片 19" descr="&amp;pky8024842929&amp;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7230" y="2286000"/>
            <a:ext cx="1967230" cy="131127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762000" y="2489835"/>
            <a:ext cx="15138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3B1800"/>
                </a:solidFill>
              </a:rPr>
              <a:t>牛奶</a:t>
            </a:r>
            <a:endParaRPr lang="zh-CN" altLang="en-US" sz="3600">
              <a:solidFill>
                <a:srgbClr val="3B180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42925" y="4037330"/>
            <a:ext cx="1951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3B1800"/>
                </a:solidFill>
              </a:rPr>
              <a:t>咖啡豆</a:t>
            </a:r>
            <a:endParaRPr lang="zh-CN" altLang="en-US" sz="3600">
              <a:solidFill>
                <a:srgbClr val="3B1800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38810" y="5332730"/>
            <a:ext cx="15138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3B1800"/>
                </a:solidFill>
              </a:rPr>
              <a:t>品牌</a:t>
            </a:r>
            <a:endParaRPr lang="zh-CN" altLang="en-US" sz="3600">
              <a:solidFill>
                <a:srgbClr val="3B18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630680" y="1334135"/>
            <a:ext cx="24034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类：</a:t>
            </a:r>
            <a:r>
              <a:rPr lang="en-US" altLang="zh-CN" sz="3200"/>
              <a:t>café</a:t>
            </a:r>
            <a:endParaRPr lang="en-US" altLang="zh-CN" sz="3200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285" y="0"/>
            <a:ext cx="1994535" cy="1994535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7830820" y="735965"/>
            <a:ext cx="1886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3B1800"/>
                </a:solidFill>
              </a:rPr>
              <a:t>摩卡</a:t>
            </a:r>
            <a:endParaRPr lang="zh-CN" altLang="en-US" sz="2800">
              <a:solidFill>
                <a:srgbClr val="3B1800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342880" y="2720975"/>
            <a:ext cx="19507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200"/>
              <a:t>实例对象</a:t>
            </a:r>
            <a:endParaRPr lang="zh-CN" sz="3200"/>
          </a:p>
        </p:txBody>
      </p:sp>
      <p:cxnSp>
        <p:nvCxnSpPr>
          <p:cNvPr id="28" name="直接箭头连接符 27"/>
          <p:cNvCxnSpPr/>
          <p:nvPr/>
        </p:nvCxnSpPr>
        <p:spPr>
          <a:xfrm flipV="1">
            <a:off x="2992120" y="567690"/>
            <a:ext cx="728345" cy="12065"/>
          </a:xfrm>
          <a:prstGeom prst="straightConnector1">
            <a:avLst/>
          </a:prstGeom>
          <a:ln>
            <a:solidFill>
              <a:srgbClr val="3B18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3606165" y="121285"/>
            <a:ext cx="21475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>
                <a:solidFill>
                  <a:srgbClr val="3B1800"/>
                </a:solidFill>
              </a:rPr>
              <a:t>共享</a:t>
            </a:r>
            <a:endParaRPr lang="zh-CN" altLang="en-US" sz="4400" b="1">
              <a:solidFill>
                <a:srgbClr val="3B1800"/>
              </a:solidFill>
            </a:endParaRPr>
          </a:p>
        </p:txBody>
      </p:sp>
      <p:sp>
        <p:nvSpPr>
          <p:cNvPr id="30" name="Rectangle: Rounded Corners 6"/>
          <p:cNvSpPr/>
          <p:nvPr/>
        </p:nvSpPr>
        <p:spPr>
          <a:xfrm>
            <a:off x="5551170" y="5332730"/>
            <a:ext cx="4481195" cy="1430020"/>
          </a:xfrm>
          <a:prstGeom prst="roundRect">
            <a:avLst>
              <a:gd name="adj" fmla="val 4345"/>
            </a:avLst>
          </a:prstGeom>
          <a:solidFill>
            <a:schemeClr val="bg1"/>
          </a:solidFill>
          <a:ln>
            <a:noFill/>
          </a:ln>
          <a:effectLst>
            <a:outerShdw blurRad="482600" dist="165100" dir="5400000" algn="t" rotWithShape="0">
              <a:schemeClr val="tx1">
                <a:lumMod val="90000"/>
                <a:lumOff val="10000"/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en-US" sz="10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Rectangle: Rounded Corners 6"/>
          <p:cNvSpPr/>
          <p:nvPr/>
        </p:nvSpPr>
        <p:spPr>
          <a:xfrm>
            <a:off x="5354955" y="2783205"/>
            <a:ext cx="4481195" cy="1430020"/>
          </a:xfrm>
          <a:prstGeom prst="roundRect">
            <a:avLst>
              <a:gd name="adj" fmla="val 4345"/>
            </a:avLst>
          </a:prstGeom>
          <a:solidFill>
            <a:schemeClr val="bg1"/>
          </a:solidFill>
          <a:ln>
            <a:noFill/>
          </a:ln>
          <a:effectLst>
            <a:outerShdw blurRad="482600" dist="165100" dir="5400000" algn="t" rotWithShape="0">
              <a:schemeClr val="tx1">
                <a:lumMod val="90000"/>
                <a:lumOff val="10000"/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2" name="直接箭头连接符 31"/>
          <p:cNvCxnSpPr>
            <a:stCxn id="20" idx="3"/>
          </p:cNvCxnSpPr>
          <p:nvPr/>
        </p:nvCxnSpPr>
        <p:spPr>
          <a:xfrm flipV="1">
            <a:off x="3934460" y="1449705"/>
            <a:ext cx="1784985" cy="1492250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 flipV="1">
            <a:off x="3766820" y="1504315"/>
            <a:ext cx="1821180" cy="2973070"/>
          </a:xfrm>
          <a:prstGeom prst="straightConnector1">
            <a:avLst/>
          </a:prstGeom>
          <a:ln>
            <a:solidFill>
              <a:srgbClr val="DE721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V="1">
            <a:off x="3986530" y="1438275"/>
            <a:ext cx="1583055" cy="3871595"/>
          </a:xfrm>
          <a:prstGeom prst="straightConnector1">
            <a:avLst/>
          </a:prstGeom>
          <a:ln>
            <a:solidFill>
              <a:srgbClr val="DE721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5780" y="2316480"/>
            <a:ext cx="2225040" cy="222504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7679690" y="3402965"/>
            <a:ext cx="2188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3B1800"/>
                </a:solidFill>
              </a:rPr>
              <a:t>焦糖玛奇朵</a:t>
            </a:r>
            <a:endParaRPr lang="zh-CN" altLang="en-US" sz="2800">
              <a:solidFill>
                <a:srgbClr val="3B1800"/>
              </a:solidFill>
            </a:endParaRPr>
          </a:p>
        </p:txBody>
      </p:sp>
      <p:pic>
        <p:nvPicPr>
          <p:cNvPr id="39" name="图片 38" descr="3ad2002f29eaaa1619f9570d10611a8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53735" y="5389880"/>
            <a:ext cx="1804035" cy="1468120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7949565" y="5862955"/>
            <a:ext cx="1886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3B1800"/>
                </a:solidFill>
              </a:rPr>
              <a:t>香草拿铁</a:t>
            </a:r>
            <a:endParaRPr lang="zh-CN" altLang="en-US" sz="2800">
              <a:solidFill>
                <a:srgbClr val="3B1800"/>
              </a:solidFill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4009390" y="2860040"/>
            <a:ext cx="1849120" cy="161290"/>
          </a:xfrm>
          <a:prstGeom prst="straightConnector1">
            <a:avLst/>
          </a:prstGeom>
          <a:ln>
            <a:solidFill>
              <a:srgbClr val="3B18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 flipV="1">
            <a:off x="3801110" y="3009900"/>
            <a:ext cx="1895475" cy="1375410"/>
          </a:xfrm>
          <a:prstGeom prst="straightConnector1">
            <a:avLst/>
          </a:prstGeom>
          <a:ln>
            <a:solidFill>
              <a:srgbClr val="3B18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 flipV="1">
            <a:off x="3916680" y="3021330"/>
            <a:ext cx="1826260" cy="2346325"/>
          </a:xfrm>
          <a:prstGeom prst="straightConnector1">
            <a:avLst/>
          </a:prstGeom>
          <a:ln>
            <a:solidFill>
              <a:srgbClr val="3B18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/>
          <p:nvPr/>
        </p:nvCxnSpPr>
        <p:spPr>
          <a:xfrm>
            <a:off x="3940175" y="2905760"/>
            <a:ext cx="2414905" cy="2473325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/>
          <p:nvPr/>
        </p:nvCxnSpPr>
        <p:spPr>
          <a:xfrm>
            <a:off x="3778250" y="4338955"/>
            <a:ext cx="2703830" cy="1167130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/>
          <p:nvPr/>
        </p:nvCxnSpPr>
        <p:spPr>
          <a:xfrm>
            <a:off x="4194175" y="5286375"/>
            <a:ext cx="2287905" cy="219710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图片 4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17405" y="3747770"/>
            <a:ext cx="2503170" cy="28435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6"/>
          <p:cNvSpPr/>
          <p:nvPr/>
        </p:nvSpPr>
        <p:spPr>
          <a:xfrm>
            <a:off x="457200" y="1080135"/>
            <a:ext cx="4180840" cy="5432425"/>
          </a:xfrm>
          <a:prstGeom prst="roundRect">
            <a:avLst>
              <a:gd name="adj" fmla="val 4345"/>
            </a:avLst>
          </a:prstGeom>
          <a:solidFill>
            <a:schemeClr val="bg1"/>
          </a:solidFill>
          <a:ln>
            <a:noFill/>
          </a:ln>
          <a:effectLst>
            <a:outerShdw blurRad="482600" dist="165100" dir="5400000" algn="t" rotWithShape="0">
              <a:schemeClr val="tx1">
                <a:lumMod val="90000"/>
                <a:lumOff val="10000"/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: Rounded Corners 6"/>
          <p:cNvSpPr/>
          <p:nvPr/>
        </p:nvSpPr>
        <p:spPr>
          <a:xfrm>
            <a:off x="5354955" y="233680"/>
            <a:ext cx="4481195" cy="2083435"/>
          </a:xfrm>
          <a:prstGeom prst="roundRect">
            <a:avLst>
              <a:gd name="adj" fmla="val 4345"/>
            </a:avLst>
          </a:prstGeom>
          <a:solidFill>
            <a:schemeClr val="bg1"/>
          </a:solidFill>
          <a:ln>
            <a:noFill/>
          </a:ln>
          <a:effectLst>
            <a:outerShdw blurRad="482600" dist="165100" dir="5400000" algn="t" rotWithShape="0">
              <a:schemeClr val="tx1">
                <a:lumMod val="90000"/>
                <a:lumOff val="10000"/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f3f4661580fdc32c764804597074717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2650" y="5050790"/>
            <a:ext cx="1980565" cy="1047750"/>
          </a:xfrm>
          <a:prstGeom prst="rect">
            <a:avLst/>
          </a:prstGeom>
        </p:spPr>
      </p:pic>
      <p:pic>
        <p:nvPicPr>
          <p:cNvPr id="11" name="图片 10" descr="afbefe5ba8edaae5f58bb4cb1ed0d129"/>
          <p:cNvPicPr>
            <a:picLocks noChangeAspect="1"/>
          </p:cNvPicPr>
          <p:nvPr/>
        </p:nvPicPr>
        <p:blipFill>
          <a:blip r:embed="rId2"/>
          <a:srcRect l="3240" t="3346" r="6153" b="12614"/>
          <a:stretch>
            <a:fillRect/>
          </a:stretch>
        </p:blipFill>
        <p:spPr>
          <a:xfrm flipH="1">
            <a:off x="5569585" y="1496695"/>
            <a:ext cx="1124585" cy="691515"/>
          </a:xfrm>
          <a:prstGeom prst="rect">
            <a:avLst/>
          </a:prstGeom>
          <a:effectLst>
            <a:outerShdw blurRad="203200" dist="101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图片 19" descr="&amp;pky8024842929&amp;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315" y="1624330"/>
            <a:ext cx="845820" cy="56388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638810" y="5332730"/>
            <a:ext cx="15138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3B1800"/>
                </a:solidFill>
              </a:rPr>
              <a:t>品牌</a:t>
            </a:r>
            <a:endParaRPr lang="zh-CN" altLang="en-US" sz="3600">
              <a:solidFill>
                <a:srgbClr val="3B18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630680" y="1334135"/>
            <a:ext cx="24034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类：</a:t>
            </a:r>
            <a:r>
              <a:rPr lang="en-US" altLang="zh-CN" sz="3200"/>
              <a:t>café</a:t>
            </a:r>
            <a:endParaRPr lang="en-US" altLang="zh-CN" sz="3200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030" y="-180975"/>
            <a:ext cx="1994535" cy="1994535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7830820" y="736600"/>
            <a:ext cx="1886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3B1800"/>
                </a:solidFill>
              </a:rPr>
              <a:t>摩卡</a:t>
            </a:r>
            <a:endParaRPr lang="zh-CN" altLang="en-US" sz="2800">
              <a:solidFill>
                <a:srgbClr val="3B1800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0342880" y="2720975"/>
            <a:ext cx="195072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3200"/>
              <a:t>实例对象</a:t>
            </a:r>
            <a:endParaRPr lang="zh-CN" sz="3200"/>
          </a:p>
        </p:txBody>
      </p:sp>
      <p:sp>
        <p:nvSpPr>
          <p:cNvPr id="30" name="Rectangle: Rounded Corners 6"/>
          <p:cNvSpPr/>
          <p:nvPr/>
        </p:nvSpPr>
        <p:spPr>
          <a:xfrm>
            <a:off x="5236210" y="4682490"/>
            <a:ext cx="4481195" cy="1943735"/>
          </a:xfrm>
          <a:prstGeom prst="roundRect">
            <a:avLst>
              <a:gd name="adj" fmla="val 4345"/>
            </a:avLst>
          </a:prstGeom>
          <a:solidFill>
            <a:schemeClr val="bg1"/>
          </a:solidFill>
          <a:ln>
            <a:noFill/>
          </a:ln>
          <a:effectLst>
            <a:outerShdw blurRad="482600" dist="165100" dir="5400000" algn="t" rotWithShape="0">
              <a:schemeClr val="tx1">
                <a:lumMod val="90000"/>
                <a:lumOff val="10000"/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en-US" sz="10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Rectangle: Rounded Corners 6"/>
          <p:cNvSpPr/>
          <p:nvPr/>
        </p:nvSpPr>
        <p:spPr>
          <a:xfrm>
            <a:off x="5387340" y="2430780"/>
            <a:ext cx="4481195" cy="2388870"/>
          </a:xfrm>
          <a:prstGeom prst="roundRect">
            <a:avLst>
              <a:gd name="adj" fmla="val 4345"/>
            </a:avLst>
          </a:prstGeom>
          <a:solidFill>
            <a:schemeClr val="bg1"/>
          </a:solidFill>
          <a:ln>
            <a:noFill/>
          </a:ln>
          <a:effectLst>
            <a:outerShdw blurRad="482600" dist="165100" dir="5400000" algn="t" rotWithShape="0">
              <a:schemeClr val="tx1">
                <a:lumMod val="90000"/>
                <a:lumOff val="10000"/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4" name="直接箭头连接符 33"/>
          <p:cNvCxnSpPr/>
          <p:nvPr/>
        </p:nvCxnSpPr>
        <p:spPr>
          <a:xfrm flipV="1">
            <a:off x="3986530" y="1438275"/>
            <a:ext cx="1583055" cy="3871595"/>
          </a:xfrm>
          <a:prstGeom prst="straightConnector1">
            <a:avLst/>
          </a:prstGeom>
          <a:ln>
            <a:solidFill>
              <a:srgbClr val="DE721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835" y="2030095"/>
            <a:ext cx="2225040" cy="222504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7679690" y="3402965"/>
            <a:ext cx="21888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3B1800"/>
                </a:solidFill>
              </a:rPr>
              <a:t>焦糖玛奇朵</a:t>
            </a:r>
            <a:endParaRPr lang="zh-CN" altLang="en-US" sz="2800">
              <a:solidFill>
                <a:srgbClr val="3B1800"/>
              </a:solidFill>
            </a:endParaRPr>
          </a:p>
        </p:txBody>
      </p:sp>
      <p:pic>
        <p:nvPicPr>
          <p:cNvPr id="39" name="图片 38" descr="3ad2002f29eaaa1619f9570d10611a8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5020" y="4840605"/>
            <a:ext cx="1804035" cy="1468120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7949565" y="5245735"/>
            <a:ext cx="1886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3B1800"/>
                </a:solidFill>
              </a:rPr>
              <a:t>香草拿铁</a:t>
            </a:r>
            <a:endParaRPr lang="zh-CN" altLang="en-US" sz="2800">
              <a:solidFill>
                <a:srgbClr val="3B1800"/>
              </a:solidFill>
            </a:endParaRPr>
          </a:p>
        </p:txBody>
      </p:sp>
      <p:cxnSp>
        <p:nvCxnSpPr>
          <p:cNvPr id="44" name="直接箭头连接符 43"/>
          <p:cNvCxnSpPr/>
          <p:nvPr/>
        </p:nvCxnSpPr>
        <p:spPr>
          <a:xfrm flipV="1">
            <a:off x="3916680" y="3021330"/>
            <a:ext cx="1826260" cy="2346325"/>
          </a:xfrm>
          <a:prstGeom prst="straightConnector1">
            <a:avLst/>
          </a:prstGeom>
          <a:ln>
            <a:solidFill>
              <a:srgbClr val="3B18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/>
          <p:nvPr/>
        </p:nvCxnSpPr>
        <p:spPr>
          <a:xfrm>
            <a:off x="3928745" y="5245735"/>
            <a:ext cx="2553335" cy="260350"/>
          </a:xfrm>
          <a:prstGeom prst="straightConnector1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 descr="afbefe5ba8edaae5f58bb4cb1ed0d129"/>
          <p:cNvPicPr>
            <a:picLocks noChangeAspect="1"/>
          </p:cNvPicPr>
          <p:nvPr/>
        </p:nvPicPr>
        <p:blipFill>
          <a:blip r:embed="rId2"/>
          <a:srcRect l="3240" t="3346" r="6153" b="12614"/>
          <a:stretch>
            <a:fillRect/>
          </a:stretch>
        </p:blipFill>
        <p:spPr>
          <a:xfrm flipH="1">
            <a:off x="6214745" y="3848735"/>
            <a:ext cx="1124585" cy="691515"/>
          </a:xfrm>
          <a:prstGeom prst="rect">
            <a:avLst/>
          </a:prstGeom>
          <a:effectLst>
            <a:outerShdw blurRad="203200" dist="101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图片 7" descr="&amp;pky8024842929&amp;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5315" y="4128135"/>
            <a:ext cx="845820" cy="563880"/>
          </a:xfrm>
          <a:prstGeom prst="rect">
            <a:avLst/>
          </a:prstGeom>
        </p:spPr>
      </p:pic>
      <p:pic>
        <p:nvPicPr>
          <p:cNvPr id="9" name="图片 8" descr="afbefe5ba8edaae5f58bb4cb1ed0d129"/>
          <p:cNvPicPr>
            <a:picLocks noChangeAspect="1"/>
          </p:cNvPicPr>
          <p:nvPr/>
        </p:nvPicPr>
        <p:blipFill>
          <a:blip r:embed="rId2"/>
          <a:srcRect l="3240" t="3346" r="6153" b="12614"/>
          <a:stretch>
            <a:fillRect/>
          </a:stretch>
        </p:blipFill>
        <p:spPr>
          <a:xfrm flipH="1">
            <a:off x="6348730" y="5977890"/>
            <a:ext cx="1124585" cy="691515"/>
          </a:xfrm>
          <a:prstGeom prst="rect">
            <a:avLst/>
          </a:prstGeom>
          <a:effectLst>
            <a:outerShdw blurRad="203200" dist="101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图片 9" descr="&amp;pky8024842929&amp;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0265" y="5977890"/>
            <a:ext cx="845820" cy="43751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0" y="113030"/>
            <a:ext cx="46380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</a:t>
            </a:r>
            <a:r>
              <a:rPr lang="en-US" altLang="zh-CN" sz="4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__init__</a:t>
            </a:r>
            <a:endParaRPr lang="en-US" altLang="zh-CN" sz="4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0" y="113030"/>
            <a:ext cx="46380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</a:t>
            </a:r>
            <a:r>
              <a:rPr lang="en-US" altLang="zh-CN" sz="4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__init__</a:t>
            </a:r>
            <a:endParaRPr lang="en-US" altLang="zh-CN" sz="4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7695" y="1370965"/>
            <a:ext cx="9123045" cy="477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133" y="415637"/>
            <a:ext cx="4305993" cy="430599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177790" y="3939540"/>
            <a:ext cx="68872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>
                <a:solidFill>
                  <a:srgbClr val="3B1800"/>
                </a:solidFill>
              </a:rPr>
              <a:t>骑手送外卖  引出</a:t>
            </a:r>
            <a:endParaRPr lang="zh-CN" altLang="en-US" sz="4000">
              <a:solidFill>
                <a:srgbClr val="3B1800"/>
              </a:solidFill>
            </a:endParaRPr>
          </a:p>
          <a:p>
            <a:pPr algn="ctr"/>
            <a:r>
              <a:rPr lang="zh-CN" altLang="en-US" sz="4000">
                <a:solidFill>
                  <a:srgbClr val="3B1800"/>
                </a:solidFill>
              </a:rPr>
              <a:t>面向对象三大特征，六大原则</a:t>
            </a:r>
            <a:endParaRPr lang="zh-CN" altLang="en-US" sz="4000">
              <a:solidFill>
                <a:srgbClr val="3B1800"/>
              </a:solidFill>
            </a:endParaRPr>
          </a:p>
          <a:p>
            <a:pPr algn="ctr"/>
            <a:endParaRPr lang="zh-CN" altLang="en-US" sz="4000">
              <a:solidFill>
                <a:srgbClr val="3B18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675" y="730250"/>
            <a:ext cx="4953000" cy="3100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762000" y="1065530"/>
            <a:ext cx="2310765" cy="1872615"/>
          </a:xfrm>
          <a:prstGeom prst="roundRect">
            <a:avLst/>
          </a:prstGeom>
          <a:gradFill>
            <a:gsLst>
              <a:gs pos="0">
                <a:srgbClr val="A0686F"/>
              </a:gs>
              <a:gs pos="100000">
                <a:srgbClr val="894C53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/>
              <a:t>骑手</a:t>
            </a:r>
            <a:endParaRPr lang="zh-CN" altLang="en-US" sz="3200"/>
          </a:p>
          <a:p>
            <a:pPr algn="ctr"/>
            <a:r>
              <a:rPr lang="en-US" altLang="zh-CN" sz="3200"/>
              <a:t>---------------</a:t>
            </a:r>
            <a:endParaRPr lang="en-US" altLang="zh-CN" sz="3200"/>
          </a:p>
          <a:p>
            <a:pPr algn="ctr"/>
            <a:r>
              <a:rPr lang="zh-CN" altLang="en-US" sz="3200"/>
              <a:t>送咖啡（）</a:t>
            </a:r>
            <a:endParaRPr lang="zh-CN" altLang="en-US" sz="3200"/>
          </a:p>
        </p:txBody>
      </p:sp>
      <p:sp>
        <p:nvSpPr>
          <p:cNvPr id="6" name="圆角矩形 5"/>
          <p:cNvSpPr/>
          <p:nvPr/>
        </p:nvSpPr>
        <p:spPr>
          <a:xfrm>
            <a:off x="6956425" y="476250"/>
            <a:ext cx="2310765" cy="1872615"/>
          </a:xfrm>
          <a:prstGeom prst="roundRect">
            <a:avLst/>
          </a:prstGeom>
          <a:gradFill>
            <a:gsLst>
              <a:gs pos="0">
                <a:srgbClr val="A0686F"/>
              </a:gs>
              <a:gs pos="100000">
                <a:srgbClr val="894C53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/>
              <a:t>平台</a:t>
            </a:r>
            <a:endParaRPr lang="zh-CN" altLang="en-US" sz="3200"/>
          </a:p>
          <a:p>
            <a:pPr algn="ctr"/>
            <a:r>
              <a:rPr lang="en-US" altLang="zh-CN" sz="3200"/>
              <a:t>---------------</a:t>
            </a:r>
            <a:endParaRPr lang="en-US" altLang="zh-CN" sz="3200"/>
          </a:p>
          <a:p>
            <a:pPr algn="ctr"/>
            <a:r>
              <a:rPr lang="zh-CN" altLang="en-US" sz="3200"/>
              <a:t>接单（）</a:t>
            </a:r>
            <a:endParaRPr lang="zh-CN" altLang="en-US" sz="3200"/>
          </a:p>
        </p:txBody>
      </p:sp>
      <p:cxnSp>
        <p:nvCxnSpPr>
          <p:cNvPr id="7" name="直接箭头连接符 6"/>
          <p:cNvCxnSpPr/>
          <p:nvPr/>
        </p:nvCxnSpPr>
        <p:spPr>
          <a:xfrm>
            <a:off x="3177540" y="1966595"/>
            <a:ext cx="3778885" cy="23495"/>
          </a:xfrm>
          <a:prstGeom prst="straightConnector1">
            <a:avLst/>
          </a:prstGeom>
          <a:ln w="38100">
            <a:solidFill>
              <a:srgbClr val="90555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1143635" y="1157605"/>
            <a:ext cx="9695815" cy="4460875"/>
          </a:xfrm>
          <a:prstGeom prst="line">
            <a:avLst/>
          </a:prstGeom>
          <a:ln w="1016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0"/>
          <p:cNvSpPr/>
          <p:nvPr/>
        </p:nvSpPr>
        <p:spPr>
          <a:xfrm>
            <a:off x="9047480" y="4232275"/>
            <a:ext cx="2092325" cy="1386840"/>
          </a:xfrm>
          <a:prstGeom prst="roundRect">
            <a:avLst/>
          </a:prstGeom>
          <a:gradFill>
            <a:gsLst>
              <a:gs pos="0">
                <a:srgbClr val="A0686F"/>
              </a:gs>
              <a:gs pos="100000">
                <a:srgbClr val="894C53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/>
              <a:t>滴滴外卖</a:t>
            </a:r>
            <a:endParaRPr lang="zh-CN" altLang="en-US" sz="3200"/>
          </a:p>
          <a:p>
            <a:pPr algn="ctr"/>
            <a:r>
              <a:rPr lang="en-US" altLang="zh-CN" sz="3200"/>
              <a:t>-------</a:t>
            </a:r>
            <a:endParaRPr lang="en-US" altLang="zh-CN" sz="3200"/>
          </a:p>
          <a:p>
            <a:pPr algn="ctr"/>
            <a:r>
              <a:rPr lang="zh-CN" altLang="en-US" sz="3200"/>
              <a:t>接单（）</a:t>
            </a:r>
            <a:endParaRPr lang="zh-CN" altLang="en-US" sz="3200"/>
          </a:p>
        </p:txBody>
      </p:sp>
      <p:sp>
        <p:nvSpPr>
          <p:cNvPr id="12" name="圆角矩形 11"/>
          <p:cNvSpPr/>
          <p:nvPr/>
        </p:nvSpPr>
        <p:spPr>
          <a:xfrm>
            <a:off x="6863080" y="4231640"/>
            <a:ext cx="1791970" cy="1386840"/>
          </a:xfrm>
          <a:prstGeom prst="roundRect">
            <a:avLst/>
          </a:prstGeom>
          <a:gradFill>
            <a:gsLst>
              <a:gs pos="0">
                <a:srgbClr val="A0686F"/>
              </a:gs>
              <a:gs pos="100000">
                <a:srgbClr val="894C53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/>
              <a:t>美团</a:t>
            </a:r>
            <a:endParaRPr lang="zh-CN" altLang="en-US" sz="3200"/>
          </a:p>
          <a:p>
            <a:pPr algn="ctr"/>
            <a:r>
              <a:rPr lang="en-US" altLang="zh-CN" sz="3200"/>
              <a:t>-------</a:t>
            </a:r>
            <a:endParaRPr lang="en-US" altLang="zh-CN" sz="3200"/>
          </a:p>
          <a:p>
            <a:pPr algn="ctr"/>
            <a:r>
              <a:rPr lang="zh-CN" altLang="en-US" sz="3200"/>
              <a:t>接单（）</a:t>
            </a:r>
            <a:endParaRPr lang="zh-CN" altLang="en-US" sz="3200"/>
          </a:p>
        </p:txBody>
      </p:sp>
      <p:sp>
        <p:nvSpPr>
          <p:cNvPr id="13" name="圆角矩形 12"/>
          <p:cNvSpPr/>
          <p:nvPr/>
        </p:nvSpPr>
        <p:spPr>
          <a:xfrm>
            <a:off x="4378325" y="4232275"/>
            <a:ext cx="1791970" cy="1386840"/>
          </a:xfrm>
          <a:prstGeom prst="roundRect">
            <a:avLst/>
          </a:prstGeom>
          <a:gradFill>
            <a:gsLst>
              <a:gs pos="0">
                <a:srgbClr val="A0686F"/>
              </a:gs>
              <a:gs pos="100000">
                <a:srgbClr val="894C53"/>
              </a:gs>
            </a:gsLst>
            <a:lin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/>
              <a:t>饿了么</a:t>
            </a:r>
            <a:endParaRPr lang="zh-CN" altLang="en-US" sz="3200"/>
          </a:p>
          <a:p>
            <a:pPr algn="ctr"/>
            <a:r>
              <a:rPr lang="en-US" altLang="zh-CN" sz="3200"/>
              <a:t>-------</a:t>
            </a:r>
            <a:endParaRPr lang="en-US" altLang="zh-CN" sz="3200"/>
          </a:p>
          <a:p>
            <a:pPr algn="ctr"/>
            <a:r>
              <a:rPr lang="zh-CN" altLang="en-US" sz="3200"/>
              <a:t>接单（）</a:t>
            </a:r>
            <a:endParaRPr lang="zh-CN" altLang="en-US" sz="3200"/>
          </a:p>
        </p:txBody>
      </p:sp>
      <p:cxnSp>
        <p:nvCxnSpPr>
          <p:cNvPr id="14" name="直接箭头连接符 13"/>
          <p:cNvCxnSpPr/>
          <p:nvPr/>
        </p:nvCxnSpPr>
        <p:spPr>
          <a:xfrm flipV="1">
            <a:off x="5257800" y="2336800"/>
            <a:ext cx="1675765" cy="2172335"/>
          </a:xfrm>
          <a:prstGeom prst="straightConnector1">
            <a:avLst/>
          </a:prstGeom>
          <a:ln w="38100">
            <a:solidFill>
              <a:srgbClr val="90555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V="1">
            <a:off x="7510780" y="2440305"/>
            <a:ext cx="23495" cy="1964690"/>
          </a:xfrm>
          <a:prstGeom prst="straightConnector1">
            <a:avLst/>
          </a:prstGeom>
          <a:ln w="38100">
            <a:solidFill>
              <a:srgbClr val="90555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H="1" flipV="1">
            <a:off x="8851265" y="2428875"/>
            <a:ext cx="1421765" cy="1744980"/>
          </a:xfrm>
          <a:prstGeom prst="straightConnector1">
            <a:avLst/>
          </a:prstGeom>
          <a:ln w="38100">
            <a:solidFill>
              <a:srgbClr val="90555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044315" y="1146175"/>
            <a:ext cx="27038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组合</a:t>
            </a:r>
            <a:endParaRPr lang="zh-CN" altLang="en-US" sz="4000"/>
          </a:p>
        </p:txBody>
      </p:sp>
      <p:sp>
        <p:nvSpPr>
          <p:cNvPr id="18" name="文本框 17"/>
          <p:cNvSpPr txBox="1"/>
          <p:nvPr/>
        </p:nvSpPr>
        <p:spPr>
          <a:xfrm>
            <a:off x="7348855" y="2803525"/>
            <a:ext cx="27038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继承</a:t>
            </a:r>
            <a:endParaRPr lang="zh-CN" altLang="en-US" sz="4000"/>
          </a:p>
        </p:txBody>
      </p:sp>
      <p:sp>
        <p:nvSpPr>
          <p:cNvPr id="19" name="文本框 18"/>
          <p:cNvSpPr txBox="1"/>
          <p:nvPr/>
        </p:nvSpPr>
        <p:spPr>
          <a:xfrm>
            <a:off x="7510780" y="6127115"/>
            <a:ext cx="33978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多态</a:t>
            </a:r>
            <a:endParaRPr lang="zh-CN" altLang="en-US" sz="3600"/>
          </a:p>
        </p:txBody>
      </p:sp>
      <p:sp>
        <p:nvSpPr>
          <p:cNvPr id="20" name="文本框 19"/>
          <p:cNvSpPr txBox="1"/>
          <p:nvPr/>
        </p:nvSpPr>
        <p:spPr>
          <a:xfrm>
            <a:off x="1379855" y="372745"/>
            <a:ext cx="15259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封装</a:t>
            </a:r>
            <a:endParaRPr lang="zh-CN" altLang="en-US" sz="4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870710" y="337185"/>
            <a:ext cx="54889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rgbClr val="3B1800"/>
                </a:solidFill>
              </a:rPr>
              <a:t>面向对象三大特征：</a:t>
            </a:r>
            <a:endParaRPr lang="zh-CN" altLang="en-US" sz="4000">
              <a:solidFill>
                <a:srgbClr val="3B180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64795" y="1978025"/>
            <a:ext cx="1142936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3B1800"/>
                </a:solidFill>
              </a:rPr>
              <a:t>封装(分)：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en-US" altLang="zh-CN" sz="2800">
                <a:solidFill>
                  <a:srgbClr val="3B1800"/>
                </a:solidFill>
              </a:rPr>
              <a:t>	</a:t>
            </a:r>
            <a:r>
              <a:rPr lang="zh-CN" altLang="en-US" sz="2800">
                <a:solidFill>
                  <a:srgbClr val="3B1800"/>
                </a:solidFill>
              </a:rPr>
              <a:t>创建了具体的骑手和具体的平台配送方式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zh-CN" altLang="en-US" sz="2800">
                <a:solidFill>
                  <a:srgbClr val="3B1800"/>
                </a:solidFill>
              </a:rPr>
              <a:t>继承(隔)：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en-US" altLang="zh-CN" sz="2800">
                <a:solidFill>
                  <a:srgbClr val="3B1800"/>
                </a:solidFill>
              </a:rPr>
              <a:t>	</a:t>
            </a:r>
            <a:r>
              <a:rPr lang="zh-CN" altLang="en-US" sz="2800">
                <a:solidFill>
                  <a:srgbClr val="3B1800"/>
                </a:solidFill>
              </a:rPr>
              <a:t>创建了平台,抽象各大外卖平台接单方式，统一变化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zh-CN" altLang="en-US" sz="2800">
                <a:solidFill>
                  <a:srgbClr val="3B1800"/>
                </a:solidFill>
              </a:rPr>
              <a:t>多态(做)：</a:t>
            </a:r>
            <a:endParaRPr lang="zh-CN" altLang="en-US" sz="2800">
              <a:solidFill>
                <a:srgbClr val="3B1800"/>
              </a:solidFill>
            </a:endParaRPr>
          </a:p>
          <a:p>
            <a:r>
              <a:rPr lang="en-US" altLang="zh-CN" sz="2800">
                <a:solidFill>
                  <a:srgbClr val="3B1800"/>
                </a:solidFill>
              </a:rPr>
              <a:t>	</a:t>
            </a:r>
            <a:r>
              <a:rPr lang="zh-CN" altLang="en-US" sz="2800">
                <a:solidFill>
                  <a:srgbClr val="3B1800"/>
                </a:solidFill>
              </a:rPr>
              <a:t>骑手</a:t>
            </a:r>
            <a:r>
              <a:rPr lang="zh-CN" altLang="en-US" sz="2800">
                <a:solidFill>
                  <a:srgbClr val="3B1800"/>
                </a:solidFill>
              </a:rPr>
              <a:t>调用平台，对具体的接单方式进行重写.</a:t>
            </a:r>
            <a:endParaRPr lang="zh-CN" altLang="en-US" sz="2800">
              <a:solidFill>
                <a:srgbClr val="3B1800"/>
              </a:solidFill>
            </a:endParaRPr>
          </a:p>
          <a:p>
            <a:endParaRPr lang="zh-CN" altLang="en-US" sz="2800">
              <a:solidFill>
                <a:srgbClr val="3B18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720</Words>
  <Application>WPS 演示</Application>
  <PresentationFormat>宽屏</PresentationFormat>
  <Paragraphs>134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0" baseType="lpstr">
      <vt:lpstr>Arial</vt:lpstr>
      <vt:lpstr>宋体</vt:lpstr>
      <vt:lpstr>Wingdings</vt:lpstr>
      <vt:lpstr>字魂59号-创粗黑</vt:lpstr>
      <vt:lpstr>黑体</vt:lpstr>
      <vt:lpstr>微软雅黑</vt:lpstr>
      <vt:lpstr>Source Han Sans SC</vt:lpstr>
      <vt:lpstr>Yu Gothic UI</vt:lpstr>
      <vt:lpstr>Open Sans</vt:lpstr>
      <vt:lpstr>Avenir Heavy</vt:lpstr>
      <vt:lpstr>AMGDT</vt:lpstr>
      <vt:lpstr>Lato Light</vt:lpstr>
      <vt:lpstr>Calibri</vt:lpstr>
      <vt:lpstr>Arial Unicode MS</vt:lpstr>
      <vt:lpstr>Calibri Light</vt:lpstr>
      <vt:lpstr>仿宋_GB2312</vt:lpstr>
      <vt:lpstr>楷体</vt:lpstr>
      <vt:lpstr>Proxy 9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sthpeaceful</cp:lastModifiedBy>
  <cp:revision>15</cp:revision>
  <dcterms:created xsi:type="dcterms:W3CDTF">2020-02-26T01:58:00Z</dcterms:created>
  <dcterms:modified xsi:type="dcterms:W3CDTF">2020-03-19T06:15:54Z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

<file path=docProps/thumbnail.jpeg>
</file>